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9" r:id="rId1"/>
  </p:sldMasterIdLst>
  <p:notesMasterIdLst>
    <p:notesMasterId r:id="rId83"/>
  </p:notesMasterIdLst>
  <p:handoutMasterIdLst>
    <p:handoutMasterId r:id="rId8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6" r:id="rId81"/>
    <p:sldId id="335" r:id="rId82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00"/>
    <a:srgbClr val="20396D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80" autoAdjust="0"/>
    <p:restoredTop sz="96647" autoAdjust="0"/>
  </p:normalViewPr>
  <p:slideViewPr>
    <p:cSldViewPr>
      <p:cViewPr varScale="1">
        <p:scale>
          <a:sx n="120" d="100"/>
          <a:sy n="120" d="100"/>
        </p:scale>
        <p:origin x="77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handoutMaster" Target="handoutMasters/handoutMaster1.xml"/><Relationship Id="rId89" Type="http://schemas.microsoft.com/office/2016/11/relationships/changesInfo" Target="changesInfos/changesInfo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notesMaster" Target="notesMasters/notesMaster1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rland, James R" userId="df8bc3f8-71fb-4c03-949f-ec5e4153872d" providerId="ADAL" clId="{38892A75-7B44-47B0-812D-39464A8DF49A}"/>
    <pc:docChg chg="custSel modSld">
      <pc:chgData name="Gerland, James R" userId="df8bc3f8-71fb-4c03-949f-ec5e4153872d" providerId="ADAL" clId="{38892A75-7B44-47B0-812D-39464A8DF49A}" dt="2024-10-03T14:02:00.251" v="369" actId="20577"/>
      <pc:docMkLst>
        <pc:docMk/>
      </pc:docMkLst>
      <pc:sldChg chg="modNotesTx">
        <pc:chgData name="Gerland, James R" userId="df8bc3f8-71fb-4c03-949f-ec5e4153872d" providerId="ADAL" clId="{38892A75-7B44-47B0-812D-39464A8DF49A}" dt="2024-10-03T13:35:29.241" v="1" actId="20577"/>
        <pc:sldMkLst>
          <pc:docMk/>
          <pc:sldMk cId="1768018381" sldId="267"/>
        </pc:sldMkLst>
      </pc:sldChg>
      <pc:sldChg chg="modNotesTx">
        <pc:chgData name="Gerland, James R" userId="df8bc3f8-71fb-4c03-949f-ec5e4153872d" providerId="ADAL" clId="{38892A75-7B44-47B0-812D-39464A8DF49A}" dt="2024-10-03T13:42:07.501" v="30" actId="20577"/>
        <pc:sldMkLst>
          <pc:docMk/>
          <pc:sldMk cId="4075102115" sldId="287"/>
        </pc:sldMkLst>
      </pc:sldChg>
      <pc:sldChg chg="modNotesTx">
        <pc:chgData name="Gerland, James R" userId="df8bc3f8-71fb-4c03-949f-ec5e4153872d" providerId="ADAL" clId="{38892A75-7B44-47B0-812D-39464A8DF49A}" dt="2024-10-03T13:42:47.794" v="68" actId="20577"/>
        <pc:sldMkLst>
          <pc:docMk/>
          <pc:sldMk cId="2478087523" sldId="289"/>
        </pc:sldMkLst>
      </pc:sldChg>
      <pc:sldChg chg="modNotesTx">
        <pc:chgData name="Gerland, James R" userId="df8bc3f8-71fb-4c03-949f-ec5e4153872d" providerId="ADAL" clId="{38892A75-7B44-47B0-812D-39464A8DF49A}" dt="2024-10-03T13:51:12.542" v="87" actId="20577"/>
        <pc:sldMkLst>
          <pc:docMk/>
          <pc:sldMk cId="3640526067" sldId="314"/>
        </pc:sldMkLst>
      </pc:sldChg>
      <pc:sldChg chg="modSp mod modNotesTx">
        <pc:chgData name="Gerland, James R" userId="df8bc3f8-71fb-4c03-949f-ec5e4153872d" providerId="ADAL" clId="{38892A75-7B44-47B0-812D-39464A8DF49A}" dt="2024-10-03T13:56:46.090" v="182" actId="20577"/>
        <pc:sldMkLst>
          <pc:docMk/>
          <pc:sldMk cId="2509915939" sldId="317"/>
        </pc:sldMkLst>
        <pc:spChg chg="mod">
          <ac:chgData name="Gerland, James R" userId="df8bc3f8-71fb-4c03-949f-ec5e4153872d" providerId="ADAL" clId="{38892A75-7B44-47B0-812D-39464A8DF49A}" dt="2024-10-03T13:54:12.464" v="156"/>
          <ac:spMkLst>
            <pc:docMk/>
            <pc:sldMk cId="2509915939" sldId="317"/>
            <ac:spMk id="3" creationId="{3411B09D-E722-49E5-B812-BA750197FD78}"/>
          </ac:spMkLst>
        </pc:spChg>
      </pc:sldChg>
      <pc:sldChg chg="modNotesTx">
        <pc:chgData name="Gerland, James R" userId="df8bc3f8-71fb-4c03-949f-ec5e4153872d" providerId="ADAL" clId="{38892A75-7B44-47B0-812D-39464A8DF49A}" dt="2024-10-03T13:59:34.202" v="280" actId="20577"/>
        <pc:sldMkLst>
          <pc:docMk/>
          <pc:sldMk cId="230033606" sldId="327"/>
        </pc:sldMkLst>
      </pc:sldChg>
      <pc:sldChg chg="modNotesTx">
        <pc:chgData name="Gerland, James R" userId="df8bc3f8-71fb-4c03-949f-ec5e4153872d" providerId="ADAL" clId="{38892A75-7B44-47B0-812D-39464A8DF49A}" dt="2024-10-03T14:00:39.985" v="332" actId="20577"/>
        <pc:sldMkLst>
          <pc:docMk/>
          <pc:sldMk cId="106810798" sldId="329"/>
        </pc:sldMkLst>
      </pc:sldChg>
      <pc:sldChg chg="modNotesTx">
        <pc:chgData name="Gerland, James R" userId="df8bc3f8-71fb-4c03-949f-ec5e4153872d" providerId="ADAL" clId="{38892A75-7B44-47B0-812D-39464A8DF49A}" dt="2024-10-03T14:02:00.251" v="369" actId="20577"/>
        <pc:sldMkLst>
          <pc:docMk/>
          <pc:sldMk cId="2416534509" sldId="33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4633A84-D730-4DB1-B585-7559B92CE5D8}" type="datetimeFigureOut">
              <a:rPr lang="en-US"/>
              <a:pPr>
                <a:defRPr/>
              </a:pPr>
              <a:t>10/3/2024</a:t>
            </a:fld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C669EC8-97E7-4C24-A864-1853E75085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9857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82C5A2EE-74B4-4329-B2EC-6DFE0575ED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556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public - the property or method can be accessed from everywhere. This is default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protected - the property or method can be accessed within the class and by classes derived from that class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private - the property or method can ONLY be accessed within the class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691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Static does not need a class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780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Enum = fixed set of multiple values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2852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is_a</a:t>
            </a:r>
            <a:r>
              <a:rPr lang="en-US" dirty="0"/>
              <a:t> checks type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8645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Introspection = examine an objects characteristics reflection = </a:t>
            </a:r>
            <a:r>
              <a:rPr lang="en-US" dirty="0" err="1"/>
              <a:t>manipilute</a:t>
            </a:r>
            <a:r>
              <a:rPr lang="en-US" dirty="0"/>
              <a:t> characteristics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2899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Abstract class – define other class – cannot be instantiated concrete = fully implemented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1405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Final = cannot be inherited or overridden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8532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Intersection = must be </a:t>
            </a:r>
            <a:r>
              <a:rPr lang="en-US" dirty="0" err="1"/>
              <a:t>frominterface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2C5A2EE-74B4-4329-B2EC-6DFE0575EDC9}" type="slidenum">
              <a:rPr lang="en-US" smtClean="0"/>
              <a:pPr>
                <a:defRPr/>
              </a:pPr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535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numb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9298C-2E9E-4E3F-82C8-60A2EED583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5800" y="609600"/>
            <a:ext cx="7772400" cy="457200"/>
          </a:xfrm>
        </p:spPr>
        <p:txBody>
          <a:bodyPr/>
          <a:lstStyle>
            <a:lvl1pPr>
              <a:defRPr sz="2400" b="1">
                <a:solidFill>
                  <a:srgbClr val="000099"/>
                </a:solidFill>
              </a:defRPr>
            </a:lvl1pPr>
          </a:lstStyle>
          <a:p>
            <a:r>
              <a:rPr lang="en-US" dirty="0"/>
              <a:t>Book title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75D4F1-CB37-4CE0-983C-8406904B2B8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05000" y="1676400"/>
            <a:ext cx="5334000" cy="609600"/>
          </a:xfrm>
        </p:spPr>
        <p:txBody>
          <a:bodyPr/>
          <a:lstStyle>
            <a:lvl1pPr marL="0" indent="0" algn="ctr">
              <a:buNone/>
              <a:defRPr sz="3600" b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Chapter X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D01CB5-9945-4C9B-9918-8CA19A7268A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05000" y="2590800"/>
            <a:ext cx="5334000" cy="914400"/>
          </a:xfrm>
        </p:spPr>
        <p:txBody>
          <a:bodyPr/>
          <a:lstStyle>
            <a:lvl1pPr marL="0" indent="0" algn="ctr">
              <a:buNone/>
              <a:defRPr sz="4800" b="1"/>
            </a:lvl1pPr>
          </a:lstStyle>
          <a:p>
            <a:pPr lvl="0"/>
            <a:r>
              <a:rPr lang="en-US" dirty="0"/>
              <a:t>Chapter 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A27A70-7FFF-4919-9745-58612D63792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791E8C-669A-4FAF-AC57-930E4708DF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901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C14,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20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11430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37338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C14,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A428B99-D0BB-4B7F-A30C-E347F02920DF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914400" y="3505200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38200" y="1143000"/>
            <a:ext cx="7391400" cy="2209799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C14,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29849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066800"/>
            <a:ext cx="7315200" cy="2514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3730079"/>
            <a:ext cx="7391400" cy="457200"/>
          </a:xfrm>
        </p:spPr>
        <p:txBody>
          <a:bodyPr/>
          <a:lstStyle>
            <a:lvl1pPr marL="0" indent="0">
              <a:buNone/>
              <a:defRPr sz="2400" b="1">
                <a:solidFill>
                  <a:srgbClr val="000099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heading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5" hasCustomPrompt="1"/>
          </p:nvPr>
        </p:nvSpPr>
        <p:spPr>
          <a:xfrm>
            <a:off x="914400" y="4267200"/>
            <a:ext cx="7315200" cy="1676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C14,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147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22138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3319598"/>
            <a:ext cx="7315200" cy="2438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C14,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097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17566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895600"/>
            <a:ext cx="7315200" cy="16334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4605202"/>
            <a:ext cx="7391400" cy="1414598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C14,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460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Image_Text_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12800" y="1062758"/>
            <a:ext cx="7391400" cy="9184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812800" y="2100398"/>
            <a:ext cx="7315200" cy="14048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812800" y="3581400"/>
            <a:ext cx="7391400" cy="918442"/>
          </a:xfrm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 algn="l">
              <a:defRPr sz="1400">
                <a:latin typeface="Times New Roman"/>
              </a:defRPr>
            </a:lvl1pPr>
          </a:lstStyle>
          <a:p>
            <a:pPr>
              <a:defRPr/>
            </a:pPr>
            <a:endParaRPr lang="en-US" dirty="0"/>
          </a:p>
          <a:p>
            <a:pPr algn="r">
              <a:defRPr/>
            </a:pPr>
            <a:r>
              <a:rPr lang="en-US" sz="900" dirty="0">
                <a:solidFill>
                  <a:schemeClr val="bg1"/>
                </a:solidFill>
                <a:latin typeface="Arial Narrow" pitchFamily="34" charset="0"/>
              </a:rPr>
              <a:t>C14, Slide </a:t>
            </a:r>
            <a:fld id="{5ECE9829-65B2-40C6-AEFF-7C648FF56A9C}" type="slidenum">
              <a:rPr lang="en-US" sz="900" smtClean="0">
                <a:solidFill>
                  <a:schemeClr val="bg1"/>
                </a:solidFill>
                <a:latin typeface="Arial Narrow" pitchFamily="34" charset="0"/>
              </a:rPr>
              <a:pPr algn="r">
                <a:defRPr/>
              </a:pPr>
              <a:t>‹#›</a:t>
            </a:fld>
            <a:endParaRPr lang="en-US" sz="9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EF58C0E8-60FA-4BC0-AAD9-770871265AB3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2800" y="4572000"/>
            <a:ext cx="7315200" cy="140480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</p:spTree>
    <p:extLst>
      <p:ext uri="{BB962C8B-B14F-4D97-AF65-F5344CB8AC3E}">
        <p14:creationId xmlns:p14="http://schemas.microsoft.com/office/powerpoint/2010/main" val="716302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4876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layout_2-line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740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391400" cy="4495800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 bwMode="auto">
          <a:xfrm>
            <a:off x="2743200" y="6248400"/>
            <a:ext cx="3657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800" b="1" i="1" kern="1200">
                <a:solidFill>
                  <a:schemeClr val="bg1"/>
                </a:solidFill>
                <a:latin typeface="Arial Narrow" panose="020B060602020203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/>
              <a:t>Murach's C++ Programming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2018, Mike Murach &amp; Associates, Inc.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06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 hasCustomPrompt="1"/>
          </p:nvPr>
        </p:nvSpPr>
        <p:spPr>
          <a:xfrm>
            <a:off x="914400" y="1143000"/>
            <a:ext cx="7315200" cy="4800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insert image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222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4495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67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_Text_Tab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B67ED070-8611-4D83-A3C6-478B6900305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914400" y="1143000"/>
            <a:ext cx="7315200" cy="1828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6200" y="6233011"/>
            <a:ext cx="2743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4D9C3774-0346-4267-B01B-B6DD528B9FDC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914400" y="3810000"/>
            <a:ext cx="7315200" cy="2057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 dirty="0"/>
              <a:t>Click to insert table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C062CE6-0142-4A17-BF14-B9B5257BF8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200400"/>
            <a:ext cx="7315200" cy="533400"/>
          </a:xfr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insert text</a:t>
            </a:r>
          </a:p>
        </p:txBody>
      </p:sp>
    </p:spTree>
    <p:extLst>
      <p:ext uri="{BB962C8B-B14F-4D97-AF65-F5344CB8AC3E}">
        <p14:creationId xmlns:p14="http://schemas.microsoft.com/office/powerpoint/2010/main" val="223910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27432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3892100"/>
            <a:ext cx="6934200" cy="2049956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112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_Console_Text_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391400" cy="990600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1295400" y="2150899"/>
            <a:ext cx="6934200" cy="815635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/>
          </p:nvPr>
        </p:nvSpPr>
        <p:spPr>
          <a:xfrm>
            <a:off x="838200" y="3347534"/>
            <a:ext cx="7391400" cy="1496734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4982112"/>
            <a:ext cx="6934200" cy="885288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91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e_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24989"/>
            <a:ext cx="7315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l">
              <a:defRPr sz="2400" b="1" i="0" baseline="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1295400" y="1143000"/>
            <a:ext cx="6934200" cy="3200400"/>
          </a:xfrm>
          <a:solidFill>
            <a:schemeClr val="bg1">
              <a:lumMod val="95000"/>
            </a:schemeClr>
          </a:solidFill>
          <a:ln w="31750" cmpd="thickThin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0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rgbClr val="20396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 bwMode="auto">
          <a:xfrm>
            <a:off x="76200" y="6248400"/>
            <a:ext cx="27432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500">
                <a:solidFill>
                  <a:schemeClr val="bg1"/>
                </a:solidFill>
                <a:latin typeface="Arial Narrow" pitchFamily="34" charset="0"/>
              </a:defRPr>
            </a:lvl1pPr>
          </a:lstStyle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Arial Narrow" pitchFamily="34" charset="0"/>
              </a:defRPr>
            </a:lvl1pPr>
          </a:lstStyle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30" y="6397412"/>
            <a:ext cx="1228170" cy="2319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89" r:id="rId3"/>
    <p:sldLayoutId id="2147483679" r:id="rId4"/>
    <p:sldLayoutId id="2147483686" r:id="rId5"/>
    <p:sldLayoutId id="2147483691" r:id="rId6"/>
    <p:sldLayoutId id="2147483680" r:id="rId7"/>
    <p:sldLayoutId id="2147483683" r:id="rId8"/>
    <p:sldLayoutId id="2147483681" r:id="rId9"/>
    <p:sldLayoutId id="2147483674" r:id="rId10"/>
    <p:sldLayoutId id="2147483687" r:id="rId11"/>
    <p:sldLayoutId id="2147483690" r:id="rId12"/>
    <p:sldLayoutId id="2147483676" r:id="rId13"/>
    <p:sldLayoutId id="2147483675" r:id="rId14"/>
    <p:sldLayoutId id="2147483684" r:id="rId15"/>
    <p:sldLayoutId id="2147483692" r:id="rId16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A39E6-CBAB-4D34-86FB-7A3994E32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Murach’s</a:t>
            </a:r>
            <a:r>
              <a:rPr lang="en-US" dirty="0"/>
              <a:t> PHP and MySQL (4</a:t>
            </a:r>
            <a:r>
              <a:rPr lang="en-US" baseline="30000" dirty="0"/>
              <a:t>th</a:t>
            </a:r>
            <a:r>
              <a:rPr lang="en-US" dirty="0"/>
              <a:t> Edition)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4F3BF-E882-4FDD-BF7D-5A4B763B887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Chapter 14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716D83-BE49-4784-8094-3F5B093151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828800" y="2590800"/>
            <a:ext cx="5410200" cy="914400"/>
          </a:xfrm>
        </p:spPr>
        <p:txBody>
          <a:bodyPr/>
          <a:lstStyle/>
          <a:p>
            <a:r>
              <a:rPr lang="en-US" dirty="0"/>
              <a:t>How to create and use objects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B4957F-70DD-4276-9D6A-A8EA860A9A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© 2022, Mike Murach &amp; Associates, Inc.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289623-2D1C-4227-9DEF-8261D6E5FD0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sz="1400" dirty="0">
              <a:latin typeface="Times New Roman"/>
            </a:endParaRPr>
          </a:p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790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642F9-D2D0-46F3-B2E3-9A38BFCB6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Product class (part 5)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08881C-EC94-43E0-B355-9746944D0DD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15284"/>
            <a:ext cx="75438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getImageFilename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image_filename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$this-&gt;code . '.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image_filename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getImagePath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'../images/' .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getImageFilename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image_path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getImageAltText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image_alt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'Image: ' .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getImageFilename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image_alt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694DC5-AA46-4DE4-B050-C2000AA42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E18920-DD85-4F77-89BE-35F351E21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7544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125D0-C9E2-47EE-8F0F-44A786B09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coding a property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07CA01-BF15-4329-9E72-4EFE42B26D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 public | protected | private ] [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 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propertyName</a:t>
            </a:r>
            <a:b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 = 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initialValue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];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private property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private property with a type declaration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(PHP 7.4 and later)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$id;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private property with a nullable type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(PHP 7.4 and later)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?Category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$category;</a:t>
            </a:r>
          </a:p>
          <a:p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79EA8C-9447-4FA6-A65C-3D60D5373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27D834-A432-4732-92F1-5180B2D95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4752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FF51C-D25A-4874-A630-5DD9703CC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public property with a default value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328709-CC37-4D3A-BC31-D19B820F6A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$comment = '';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protected property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protected $counter;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Five properties on the same line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$category, $id, $name, $description, $price;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properties with the same type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the same line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float $price, $discount;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6DA0B9-BA19-4316-8A8B-676EABBF3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8EE444-8D1D-427C-802F-1408685EB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0183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683D2-B550-473C-A527-389005A1DB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read-only property (PHP 8.1 and later)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640084-CC96-4D2A-8320-08443527A6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Category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readonly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string $id;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__construct(string $id)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$this-&gt;id = $id;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11ADA2-ACAE-4AE8-9A99-B388C0ED1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D32BB6-C50A-4FA5-B1F8-F0C3EEDBE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2570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3EFD6-0E6A-4B6A-A355-4DF377D5F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related to properties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F4D0D3-C683-4210-B114-599D3AFF4F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public property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private property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protected property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scalar value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read-only property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E99001-8D73-44A6-8B72-45D0FF24F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5E1D35-B969-4CEF-B38D-ED29D91E8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1540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7906C-8E51-48DF-B4C0-6160F46CD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coding a constructor method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B96437-433E-427D-9C5A-F28C5A77CA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function __construct([</a:t>
            </a:r>
            <a:r>
              <a:rPr lang="en-US" sz="14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parameterList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Statements to execute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default constructor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function __construct() { 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constructor for the Category class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function __construct(int $id, string $name)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$this-&gt;id = $id;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$this-&gt;name = $name;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constructor with default values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function __construct(int $id = 0,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string $name = '')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$this-&gt;id = $id;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$this-&gt;name = $name;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84ECAD-DC5D-4440-AC66-93E6763F7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CC6BEA-4C37-4629-99B3-6AC7248B9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2693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6D229-CF23-4924-AC8B-E2362F7D1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code a destructor method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922049-9508-4215-BE76-38F889F7985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function __destruct()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Statements to execute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destructor for a database class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function __destruct()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dbConnection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-&gt;close();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3E0BED-D7C8-4C59-9F46-632E299FD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66673E-0104-40F7-AA71-6C600C0E4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2350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74879B-72AB-4386-8ED4-215C14803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related to constructors and destructors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E642C7-AA09-4608-A914-AB6B31E99B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constructor method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constructor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destructor method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destructor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object access operator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A0751C-F385-4024-81EF-549BD0910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CA5E63-BCB1-408E-9E5E-1ACD30FDD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4879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C51E8-7365-4905-904F-496F38499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constructor property promotion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5DF86D-0153-4695-8CF1-29DFC48A748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constructor method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function __construct(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int $id,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string $name) { }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private properties that PHP generates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int $id;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string $name;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13E6B3-3797-43EC-A5D4-3D1B874C4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B48217-98B3-44CC-88A5-088AE5A28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5559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EEAE39B-D0B8-44A1-A6BB-72AA9CA2B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constructor property promotion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default values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2866608-3502-4AB7-B3D3-F52EEA4D0AA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constructor method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function __construct(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int $id = 0,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string $name = '')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{ }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private properties that PHP generates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int $id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string $name = '';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257AB9-B473-4013-B9DB-4A2031C84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4D85CF-6EBE-47AC-97EC-681F89E60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872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B945F-B1A3-4625-845F-08225BE43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Applied 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FEDF93-F117-436B-85E8-8D532BCCE32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Create and use your own classes, objects, properties, and methods.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Create and use your own class constants, static properties, and static methods.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Create and use your own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enums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 your own classes and objects to implement the MVC pattern.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AD141E-F53C-4165-8F63-00E2FCB82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27EE27-20AD-4722-B3A7-F5F037057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2527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4089C6A-1338-4601-86EB-CC2B5DFF4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code a read-only property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constructor property promotion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8E95357-1408-4E60-8BD0-3FAC767E42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code for the constructor method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function __construct(private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readonly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string $id) { }</a:t>
            </a:r>
          </a:p>
          <a:p>
            <a:pPr marL="347345"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private property that PHP generates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readonly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string $id;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C37A1C-42B7-48EF-8D60-80FE69736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A0C722-7452-40A8-8195-0CF03C746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1724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01189-1F37-4B4F-9141-4CFD65271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coding a method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CA3DAF-02E3-46E3-81E6-4DDD4B146C3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[public | private | protected]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function 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functionName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([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parameterList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])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Statements to execute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public method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getSummary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maxLength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25;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$summary = $this-&gt;description;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strlen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($summary) &gt;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maxLength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$summary 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($summary, 0,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maxLength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- 3) . '...';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return $summary;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56AD5F-ABD0-415F-A3B1-843F9704F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D380F9-7E7E-45A8-8C63-D5CF3D2DF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7678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A2947-30B6-4028-B137-3DC59E74D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private method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577749-53C0-4557-9B70-2E3C946D56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internationalizePrice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($country = 'US')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switch ($country)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case 'US':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return '$' .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number_format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($this-&gt;price, 2);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case 'FR':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return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number_format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$this-&gt;price, 2, ',' , '.') . ' EUR';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default: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return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number_format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($this-&gt;price, 2);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A32A05-7200-4F53-AB27-3686A8829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AB47E2-96DD-435E-95F1-938259B71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0245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E91C2A9-8531-4508-BDAB-E6204C80A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that accesses a property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the current object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60B6A77-E1CC-4247-8B74-191A06FE20B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543800" cy="4495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showDescription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$this-&gt;description;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that calls a method of the current object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($country = 'US')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echo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internationalizePrice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($country);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C1D325-81E2-45C1-A729-880CE4415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F23ACA-A3C1-47B5-BBD2-C1250F4B9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9403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86E00-F17A-4B05-8220-5BE939FD3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creating an object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BB3C56-1467-4FA1-8231-B44AF53790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3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objectName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new 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argumentList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Creating a Category object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$brass = new Category(4, 'Brass');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Creating a Product object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$trumpet = new Product(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$brass,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Getzen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Getzen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700SP Trumpet', 999.95);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199C54-4B7F-43AE-A606-0A7CA481D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63890F-AB04-44A3-8981-2BFF41440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3369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59204-2497-4444-9F7B-FEAFA2467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setting a public property value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F5952-F899-45D4-A496-5C433BBDF97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300"/>
              </a:spcAft>
              <a:tabLst>
                <a:tab pos="1371600" algn="l"/>
              </a:tabLst>
            </a:pP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propertyName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getting a public property value</a:t>
            </a:r>
          </a:p>
          <a:p>
            <a:pPr marL="347345" marR="0">
              <a:spcBef>
                <a:spcPts val="0"/>
              </a:spcBef>
              <a:spcAft>
                <a:spcPts val="3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propertyName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Setting a property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$trumpet-&gt;comment = 'Discontinued';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Getting a property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$trumpet-&gt;comment;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756763-B17E-4AE9-BBC4-498E0B363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075B12-7B7E-4829-AB30-25CF46DD8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1787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7AE51-04CE-4E5A-BF7B-F8F869F99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calling an object’s methods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D69FD7-A159-4E5E-85EE-62C327B797F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3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methodName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argumentList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Calling 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getFormattedPrice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method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$price = $trumpet-&gt;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getFormattedPrice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 chaining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$trumpet-&gt;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getCategory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Error if category is NULL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nullsafe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operator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object chaining (PHP 8.0 and later)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$id = $trumpet-&gt;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getCategory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NULL if category is NULL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3317E3-F8F4-4C5B-8839-7CADA3FF8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EFE62D-3BAE-40F6-AFE8-1FAD5A0B7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37684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0FF55-393A-4156-AF2A-4BE745A98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creating and using objects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08EEA9-FBE3-4EB7-8059-FD49F3739C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instance of a class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instantiation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object chaining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nullsafe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operator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1D92B5-15D5-4463-8156-2911D585F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B1F439-595A-4A7B-9728-FCA376263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61279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1C0FC-4C7B-4C66-8EA7-906723192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coding a class constant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E0D658-86F1-4C37-A390-CD2C81493C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[public | private | protected] const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CONSTANT_NAME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constantV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7E31BC-F5A4-4066-A880-1814DAA5A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FA2F5E-F8A2-49D8-A1A3-4ACD3600D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88727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01D72-9AC1-4D8A-9A3D-3C091868E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class with three class constants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4AAAFA-11AD-4AA6-ABFC-9F6E47BA26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15284"/>
            <a:ext cx="73914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Person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GREEN_EYES = 1;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BLUE_EYES = 2;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BROWN_EYES = 3;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eye_color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getEyeColor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eye_color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setEyeColor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($value)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($value ==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self::GREEN_EYES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||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$value ==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self::BLUE_EYES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||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$value ==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self::BROWN_EYES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eye_color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$value;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else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exit('Eye Color Not Set');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A9FEFC-1358-49FD-A564-BBFD40004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C773AA-AA0E-42A0-8FC7-5499E4C08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930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0C41B-EAEC-4D13-A2B4-654785671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Knowledge objectives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EAE38D-D01B-404E-9616-9E044B16090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creation of a class including its properties and methods.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the $this variable in a class.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how constructor property promotion works.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creation of an object from a class and the use of the object’s properties and methods.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use of class constants and static properties and methods.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Explain how an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enum</a:t>
            </a: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can be used to provide a set of fixed values for an option.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the differences between applications that use procedural techniques for implementing the MVC pattern and those that use object-oriented techniques.</a:t>
            </a:r>
          </a:p>
          <a:p>
            <a:pPr marL="342900" marR="0" lvl="0" indent="-342900">
              <a:spcBef>
                <a:spcPts val="0"/>
              </a:spcBef>
              <a:spcAft>
                <a:spcPts val="600"/>
              </a:spcAft>
              <a:buFont typeface="+mj-lt"/>
              <a:buAutoNum type="arabicPeriod" startAt="2"/>
              <a:tabLst>
                <a:tab pos="228600" algn="l"/>
                <a:tab pos="342900" algn="l"/>
                <a:tab pos="457200" algn="l"/>
              </a:tabLst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Describe how inheritance works, including how to work with abstract classes and methods, final classes, methods, and constants, and interfaces.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2778BA-CB64-4596-B3C3-B17318428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CE9FCF-C8D4-42DC-AB81-60E1728FB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4633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F8E34-FCA4-49FB-BC3C-D15A05ECC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 constant outside the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B07C4-F686-4EBA-82D6-4A123469368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$person = new Person();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best practice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$person-&gt;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setEyeColor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Person::GREEN_EYES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works, but is a bad practice 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$person-&gt;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setEyeColor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(1);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7CDB84-2DEA-44A2-9A48-E1D24912B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A01344-5A8D-438D-81A4-7B4A7F9AE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5824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5361C27-CE30-4AEE-B2EE-1CE9D6DE0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class with a private static property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a public static method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66493EA-0DBD-4A01-8E45-0AA0B7CCF9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Category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</a:t>
            </a:r>
            <a:r>
              <a:rPr lang="en-US" sz="16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static</a:t>
            </a:r>
            <a:r>
              <a:rPr lang="en-US" sz="16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objectCount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0;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__construct(private $id,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private $name)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self::$</a:t>
            </a:r>
            <a:r>
              <a:rPr lang="en-US" sz="1600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objectCount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++;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A public method that gets the static property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  <a:tab pos="1371600" algn="l"/>
                <a:tab pos="27432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</a:t>
            </a:r>
            <a:r>
              <a:rPr lang="en-US" sz="16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static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getObjectCount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  <a:tab pos="1371600" algn="l"/>
                <a:tab pos="2394585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</a:t>
            </a:r>
            <a:r>
              <a:rPr lang="en-US" sz="16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self::$</a:t>
            </a:r>
            <a:r>
              <a:rPr lang="en-US" sz="1600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objectCount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The rest of the methods for the Category class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961E68-EFA0-44D2-A79C-CFBD647B2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111C6E-7F00-45ED-9AD0-FEE188E22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7686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725A48C-5AC6-4F53-AC43-C7A2E4396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a public static method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outside the class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B93E108-7052-409C-8DE1-ED8952DB599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$guitars = new Category(1, 'Guitars');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$basses = new Category(2, 'Basses');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'&lt;p&gt;Object count: ' .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Category::</a:t>
            </a:r>
            <a:r>
              <a:rPr lang="en-US" sz="1600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getObjectCount</a:t>
            </a:r>
            <a:r>
              <a:rPr lang="en-US" sz="16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'&lt;/p&gt;';    // 2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$drums = new Category(3, 'Drums');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'&lt;p&gt;Object count: ' .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Category::</a:t>
            </a:r>
            <a:r>
              <a:rPr lang="en-US" sz="1600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getObjectCount</a:t>
            </a:r>
            <a:r>
              <a:rPr lang="en-US" sz="16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'&lt;/p&gt;';    // 3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to use a public static property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outside the class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'&lt;p&gt;Object count: ' .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Category::$</a:t>
            </a:r>
            <a:r>
              <a:rPr lang="en-US" sz="1600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objectCount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'&lt;/p&gt;';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94A9D1-35E5-4B3B-991D-3AFCA8CF5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AD0460-8B0B-4E03-8902-52D7AECAF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1021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5DF62-A5D9-4168-BEC8-7B08D2552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related to class definitions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988A8-191F-46C7-AA5D-91404308BC7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class constant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scope resolution operator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static property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static method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class property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class method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3DC854-451F-4ABB-B211-BB8885574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623772-EB07-4D04-AE57-08C8648E4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70316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67A2E-CC5E-4701-9D43-3ECAB814E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pure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enum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with three cases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D868CD-619D-4FC9-8979-8B61EB1E9D7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enum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EyeColor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Green;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Blue;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Brown;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instance of 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enum</a:t>
            </a:r>
            <a:endParaRPr lang="en-US" sz="2400" b="1" dirty="0">
              <a:solidFill>
                <a:srgbClr val="000099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$color = 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EyeColor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::Green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Accessing the name property of 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enum</a:t>
            </a:r>
            <a:endParaRPr lang="en-US" sz="2400" b="1" dirty="0">
              <a:solidFill>
                <a:srgbClr val="000099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$color-&gt;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// displays Green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F25A83-C9FA-4230-8AC1-6DA03498A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2F4F37-AE56-4E2D-ACAE-8D873BCF9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0875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88ADD8-0168-4A4E-96BB-3AEB1E7F7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class with a property of 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enum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type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C6B185-9FC0-4340-A6D7-7BCA38C74B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Person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EyeColor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eye_color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getEyeColor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eye_color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setEyeColor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EyeColor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$color)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eye_color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$color;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 class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$person = new Person();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$person-&gt;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setEyeColor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($color);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$person-&gt;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setEyeColor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(1); // Error - not of type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EyeColor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F6A34C-8A64-4F29-95FB-B269307CF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D9FA7B-AE15-4F18-9476-30C21B563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6753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985FF-7ACA-4CEF-A675-2862DB69B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backed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enum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with string values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3D2A67-4420-4313-94B1-6FA2E7CCD2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enum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EyeColor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string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Green = '#008000';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Blue = '#0000ff';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Brown = '#a52a2a';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method that uses the backed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enum</a:t>
            </a:r>
            <a:endParaRPr lang="en-US" sz="2400" b="1" dirty="0">
              <a:solidFill>
                <a:srgbClr val="000099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getEyeColorHexValue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return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eye_color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br>
              <a:rPr lang="en-U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6BD329-BD5A-460F-9249-238A17153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6AC04A-3EA3-41FD-922F-E80DD83CE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55473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0730C-7B3A-46B8-AD24-914A7DA05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related to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enums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AA39A0-7C4F-40C5-853E-B8A419B003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enum</a:t>
            </a:r>
            <a:endParaRPr lang="en-US" sz="2000" spc="-1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enumeration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pure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enum</a:t>
            </a:r>
            <a:endParaRPr lang="en-US" sz="2000" spc="-1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backed </a:t>
            </a:r>
            <a:r>
              <a:rPr lang="en-US" sz="2000" spc="-1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enum</a:t>
            </a:r>
            <a:endParaRPr lang="en-US" sz="2000" spc="-1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133408-87A3-4050-B293-76A1F93DF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1032EC-15BB-4689-A009-D444C0538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5210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0188292-1356-4DBC-A61B-1BD1D2B97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Product List page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4777F3E6-3351-4814-8BBE-BDDABE5487F7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400" y="1143000"/>
            <a:ext cx="7315200" cy="468172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1B3318-C5EA-46AA-A589-A06E882B5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A7A645-A517-401C-B580-34D02813E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37202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D661B74-692B-40A9-90FA-0B84EB012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Add Product page</a:t>
            </a:r>
            <a:endParaRPr lang="en-US" dirty="0"/>
          </a:p>
        </p:txBody>
      </p:sp>
      <p:pic>
        <p:nvPicPr>
          <p:cNvPr id="8" name="Content Placeholder 7" descr="Title describes slide">
            <a:extLst>
              <a:ext uri="{FF2B5EF4-FFF2-40B4-BE49-F238E27FC236}">
                <a16:creationId xmlns:a16="http://schemas.microsoft.com/office/drawing/2014/main" id="{51A20499-4435-4FC1-A8C2-339D746E6D46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914399" y="1143000"/>
            <a:ext cx="7315199" cy="468119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1D75D6-E287-4F38-BFB1-81762CE1C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ECB215-2B0C-4D73-BF36-4F3D9E612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39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721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FBA37-90EA-4385-8769-39A068BA1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Category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173CA7-A68C-4C93-848F-A6E58ADEF6B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Category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__construct(private int $id,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private string $name) {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$this-&gt;id;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(int $value)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$this-&gt;id = $value;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$this-&gt;name;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$value)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$this-&gt;name = $value;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039649-6092-48ED-AA56-9D93BB7F9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EB9169-78A2-4221-AA12-15BF1B05E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7187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66C4B-0A4D-4E8C-B4E9-3C9ED0732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database.php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4FEC2-5355-4116-87E2-8D578A3CC6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Database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static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dsn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mysql:host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localhost;dbname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=my_guitar_shop1';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static $username =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mgs_user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static $password = 'pa55word';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static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function __construct() {}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244089-0163-4B75-B7C8-7A3F3F83D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0F4E5F-D273-43AD-B570-949CE5872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86111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B000E-09F3-44B7-988B-FFCE04CD6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database.php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0E5F8B-9181-4F3D-A291-19DA3489F9F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(!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isset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(self::$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try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self::$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new PDO(self::$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dsn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self::$username,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self::$password);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 catch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PDOException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error_message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$e-&gt;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getMessage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include('../errors/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database_error.php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exit();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self::$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27968B-61D5-4D23-9F10-D2F460677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B5BA67-FE15-49B5-804A-32424E1A7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14853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A866E-3E7E-4ABB-9E27-A61EA430A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product_db.php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35B18F-0676-4381-9779-EFB38ABDF3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2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function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getProductsByCategory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Database::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$category =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getCategory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$query = 'SELECT * FROM products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WHERE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endParaRPr lang="en-US" sz="12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ORDER BY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$statement =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$statement-&gt;execute();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$rows =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fetchAll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foreach ($rows as $row)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$product = new Product($category,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$row['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$row['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$row['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$product-&gt;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($row['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$products[] = $product;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$products;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endParaRPr lang="en-US" sz="1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657941-F025-413A-B680-961077CFC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8C6370-8217-4314-BD68-E62D4B28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676352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03201-B77F-4754-8DDB-7E22F9091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product_db.php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9C0E7B-B24A-4199-AE23-44BA83B69F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function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getProduct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Database::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$query = 'SELECT * FROM products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WHERE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$statement =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(":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",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$statement-&gt;execute();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$row = $statement-&gt;fetch();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$category =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getCategory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($row['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$product = new Product($category,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$row['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$row['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$row['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$product-&gt;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($row['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']);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$product;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F84771-4AC7-4C72-AC61-640CA2019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34ABAD-2F33-4DAA-842E-15B75BE15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77773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598E1F-EA3A-46AB-A1F8-67CBF16A2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product_db.php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2EC722-5641-4C7E-B78D-A011E95228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function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deleteProduct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Database::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$query = 'DELETE FROM products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WHERE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$statement =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$statement-&gt;execute();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6DDBD9-662E-4560-B6BC-CC038ADC9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8E5C48-947E-49D5-9F48-F32E30810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79648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C7594-69BC-4064-BFB6-66DF48303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product_db.php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4)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74A973-5FD7-45AA-A05C-25510EF630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static function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addProduct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($product)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Database::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$product-&gt;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getCategory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$code = $product-&gt;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getCode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$name = $product-&gt;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getName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$price = $product-&gt;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getPrice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$query = 'INSERT INTO products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(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productCode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productName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listPrice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VALUES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(: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:code, :name, :price)';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$statement =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db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-&gt;prepare($query);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$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fr-FR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fr-FR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</a:t>
            </a:r>
            <a:r>
              <a:rPr lang="fr-FR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fr-FR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fr-FR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(':code', $code);</a:t>
            </a:r>
            <a:endParaRPr lang="en-US" sz="12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fr-FR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(':name', $name);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bindValue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(':price', $price);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$statement-&gt;execute();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$statement-&gt;</a:t>
            </a:r>
            <a:r>
              <a:rPr lang="en-US" sz="12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closeCursor</a:t>
            </a: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2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US" sz="1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ED3082-2E4E-4A52-B58B-39E053408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F0E341-1C0F-4076-B636-F0A12F901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19424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24F23C-E7C5-4DF8-BD29-49C75F3BA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8F9DC8-F0E5-4E72-928C-1E13642F16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28163"/>
            <a:ext cx="73914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require('../model/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database.php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require('../model/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category.php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require('../model/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category_db.php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require('../model/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product.php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require('../model/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product_db.php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$action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'action');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($action == NULL)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$action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(INPUT_GET, 'action');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if ($action == NULL)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$action =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list_products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0CAF48-1210-47CD-A71F-D3787D7CE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D8D8D2-56A5-4AE0-99CE-57E56B78A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4618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6FDE8-65E1-498A-B626-0DEC67A7A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E57BC5-FF43-4F1E-99DA-1BE054E60A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28163"/>
            <a:ext cx="73914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switch($action)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list_products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(INPUT_GET,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FILTER_VALIDATE_INT);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NULL ||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FALSE)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1;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current_category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CategoryDB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::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getCategory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$categories = 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CategoryDB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::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getCategories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$products = 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ProductDB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::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getProductsByCategory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include('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product_list.php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delete_product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FILTER_VALIDATE_INT);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FILTER_VALIDATE_INT);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ProductDB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::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deleteProduct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header("Location: .?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show_add_form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$categories = 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CategoryDB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::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getCategories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include('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product_add.php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F7A42F-3CBA-41DA-849D-D685A800E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D5831B-D8D1-494A-A1F4-11641CC1D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69103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370D4-666B-4573-9947-9169D0C11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index.php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05FF95-C3F4-44F6-9057-4FC52501F95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28163"/>
            <a:ext cx="73914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case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add_product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FILTER_VALIDATE_INT);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$code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'code');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$name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'name');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$price =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filter_input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(INPUT_POST, 'price',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FILTER_VALIDATE_FLOAT);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if ($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NULL || 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== FALSE ||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$code == NULL || $name == NULL || $price == NULL ||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$price == FALSE)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$error = "Invalid product data. Check all fields " 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"and try again.";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include('../errors/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 else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current_category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CategoryDB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::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getCategory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$product = new Product($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current_category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$code,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$name, $price);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ProductDB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::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addProduct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($product);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header("Location: .?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=$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break;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 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?&gt;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DAF3B9-F002-4AF3-B082-04FA9A745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54EC67-E2BF-4383-9C27-9DD6CAB57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55534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CA007-8DD5-4B96-A455-4220642B3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product_list.php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79327B-0B7F-4A14-8DDF-A6F4CFE98D2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include '../view/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header.php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&lt;h1&gt;Product List&lt;/h1&gt;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&lt;aside&gt;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&lt;!-- display a list of categories --&gt;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&lt;h2&gt;Categories&lt;/h2&gt;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&lt;nav&gt;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foreach ($categories as $category) 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&lt;li&gt;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&lt;a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n-US" sz="14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echo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$category-&gt;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getID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$category-&gt;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getName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&lt;/a&gt;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&lt;/li&gt;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endforeach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&lt;/nav&gt;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&lt;/aside&gt;</a:t>
            </a:r>
          </a:p>
          <a:p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483448-7682-4BE7-ABD7-7CD6BC45D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9209EC-D8E4-47E1-9F96-18557773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49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993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F83BE-5CEF-4E02-BEA4-E4DD91DB1F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related to object-oriented programming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858270-19E8-4B29-AFBF-6EDE86F43B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object-oriented programming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object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class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property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method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object access operator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96B20F-1A51-49FF-B141-485BC0098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531B93-E77C-4062-96D0-0F4AF7FEB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949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65A5C-938E-47D3-B4C5-EF42A680E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product_list.php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F1E5D7-2AF2-45C2-BA6D-7B97D92CBC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&lt;section&gt;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&lt;!-- display a table of products --&gt;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&lt;h2&gt;&lt;?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current_category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getName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?&gt;&lt;/h2&gt;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&lt;table&gt;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&lt;tr&gt;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&gt;Code&lt;/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&gt;Name&lt;/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class="right"&gt;Price&lt;/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&gt;&amp;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nbsp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;&lt;/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&lt;/tr&gt;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foreach ($products as $product) :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&lt;tr&gt;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&lt;td&gt;&lt;?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$product-&gt;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getCode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?&gt;&lt;/td&gt;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&lt;td&gt;&lt;?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$product-&gt;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getName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?&gt;&lt;/td&gt;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&lt;td class="right"&gt;&lt;?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$product-&gt;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getPriceFormatted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&lt;/td&gt;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23F29F-A7C5-4491-B7A6-80E7EDC6C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40E4BF-657A-48AE-8AC9-1697796E7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53139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6EA9E-A20A-4A16-B482-1E1C8C8910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b="1" dirty="0" err="1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product_list.php</a:t>
            </a: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file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C9750B-32E7-4404-A6CE-FC38552F22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4676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&lt;td&gt;&lt;form action="." method="post"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id="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delete_product_form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&lt;input type="hidden" name="action"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value="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delete_product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&lt;input type="hidden" name="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value="&lt;?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$product-&gt;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getID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&lt;input type="hidden" name="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category_id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value="&lt;?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echo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current_category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-&gt;</a:t>
            </a:r>
            <a:r>
              <a:rPr lang="en-US" sz="14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getID</a:t>
            </a:r>
            <a:r>
              <a:rPr lang="en-US" sz="14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&lt;input type="submit" value="Delete"&gt;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&lt;/form&gt;&lt;/td&gt;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&lt;/tr&gt;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endforeach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?&gt;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&lt;/table&gt;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&lt;p&gt;&lt;a 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href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="?action=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show_add_form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"&gt;Add Product&lt;/a&gt;&lt;/p&gt;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&lt;/section&gt;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&lt;/main&gt;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&lt;?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include '../view/</a:t>
            </a:r>
            <a:r>
              <a:rPr lang="en-US" sz="14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footer.php</a:t>
            </a:r>
            <a:r>
              <a:rPr lang="en-US" sz="14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 ?&gt;</a:t>
            </a:r>
            <a:endParaRPr lang="en-US" sz="1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2399B5-3E77-4887-9EE7-CD3579B6F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36808D-D04E-4DC9-B803-EFFF9A3D0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70442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4872630-D498-4158-BBAD-8D22863C0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looping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through an object’s properties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F17E31F-F42A-4C2C-A4AE-3EE76418503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foreach($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[ 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propertyName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=&gt; ] 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propertyValue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statements to execute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EB8973-88C5-4EB7-9B12-9F729FC56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9B8F23-F48B-44C8-88FC-2412EB5CB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71849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334BE-F4B0-41C3-9F0B-10F295959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Employee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3DBD7C-2A87-43C0-A5E6-C2302BB8CE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Employee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ssn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$dob;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__construct(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getSSN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setSSN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getDOB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setDOB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methods not shown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Show properties – private, protected, and public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showAll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echo '&lt;p&gt;';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foreach($this as $name =&gt; $value 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"$</a:t>
            </a:r>
            <a:r>
              <a:rPr lang="es-E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s-E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| ";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echo '&lt;/p&gt;';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4D246F-9BE6-48CC-A8CD-A9797FD17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F906B5-1D35-46F9-A872-A06B14CCE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23464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7703E-3929-4065-818F-910434BE0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Employee object with four properties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1C525B-6919-406E-AAC5-B73EBF28EB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$employee = new Employee('John', 'Doe');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$employee-&gt;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setSSN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('999-14-3456');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$employee-&gt;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setDOB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('3-15-1970');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 all properties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$employee-&gt;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showAll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 public properties only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'&lt;p&gt;';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foreach($employee as $name =&gt; $value 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"$</a:t>
            </a:r>
            <a:r>
              <a:rPr lang="es-E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</a:t>
            </a:r>
            <a:r>
              <a:rPr lang="es-E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| ";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s-E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'&lt;/p&gt;';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41F92F-7EC8-426B-8423-7BC9CB264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D86F50-901A-438C-AD70-56952DCFE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06673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AC6-05FA-4F98-9300-A3637690C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cloning an object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C576A-1483-43AE-AD78-7E2F2491B2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clone $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objectName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object to clone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$brass = new Category(4, 'Brass');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$trumpet = new Product($brass,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Getzen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',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Getzen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700SP Trumpet', 999.95);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a second reference to an object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$trombone = $trumpet;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both variables refer to the same object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$trombone-&gt;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(699.95);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changes the price for both variables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335A26-33B1-427A-9E09-48BED6E75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E3A3F3-9532-4784-AC8A-0EFBC395A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43505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D7AD4-0840-4A9A-947C-C5B790965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a clone of an object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7BEE1D-3CB1-497D-8AAC-E50A848C306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$trombone = clone $trumpet;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copy the object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$trombone-&gt;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(899.95);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only changes the price for trombone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copies are shallow copies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$trombone-&gt;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getCategory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('Orchestral Brass');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$trumpet-&gt;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getCategory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Displays 'Orchestral Brass’</a:t>
            </a:r>
          </a:p>
          <a:p>
            <a:r>
              <a:rPr lang="en-US" sz="1600" dirty="0"/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E858E1-1777-48A2-A637-21F2AC5C3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65FD3E5-8DFD-4B61-9F05-640E0527F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48893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86934-9DC5-4A95-A080-B2C20663B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the == operator  to compare objects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E0A6FC-3664-4414-93D1-26169686BE1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$result_1 = ($trumpet == $trombone);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$result_1 is FALSE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$flugelhorn = clone $trumpet;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$result_2 = ($trumpet == $flugelhorn);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$result_2 is TRUE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Using the === operator to compare objects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$result_3 = ($trumpet === $flugelhorn);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$result_3 is FALSE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$trumpet_2 = $trumpet;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$result_4 = ($trumpet === $trumpet_2);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$result_4 is TRUE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$result_5 = ($trumpet-&gt;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getCategory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===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$trombone-&gt;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getCategory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$result_5 is TRUE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87AF70-F52B-4877-B0BC-82A6C9F9B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15E539-7000-435D-93DA-FF6CA9601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88459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4391D-EA41-4443-B060-347B1010B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related to cloning objects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BE2405-CE94-4AC6-A966-0EE25FFEAB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clone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shallow copy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729895-7D04-44DC-A411-F1C92BBAF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68DFFB-2B68-4B0E-B5DB-BFD58B66B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34028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EFAB3-0AAA-4B65-89ED-32411B8F7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Functions for inspecting an object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10AAFA-0556-4F57-8035-FDEA5F1D02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class_exists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$class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get_class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$object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is_a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$object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$class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property_exists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$object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$property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method_exists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$object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$method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1600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944715-C8DA-4FE9-AF0B-E44151545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C7A83D-6E05-4202-9A1A-3254EFDA8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59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526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CE4E8-1226-40E2-B90A-27A7A95FC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Product class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2B5479-1786-4F3C-B24C-B610F0AA88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15284"/>
            <a:ext cx="73914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Product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int $id;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__construct(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private Category $category,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private string $code,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private string $name,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private float $price, 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getCategory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$this-&gt;category;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setCategory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(Category $value)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$this-&gt;category = $value;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$this-&gt;id;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C2A09A-C315-40E7-B462-13CE1F210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AD3B88-0F6C-44E4-941F-1564BD5AF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98832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0C0D0-8EB5-494B-A973-D2D4C4D23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Determine if an object is an instance of a 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237162-86C5-43FE-A80A-3C7F68277F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is_a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($trumpet, 'Product'))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Code to work with a Product object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Determine if an object has a property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property_exists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($trumpet, 'price'))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Code to work with the price property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Determine if an object has a method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(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method_exists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($trumpet, '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'))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Code to work with the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method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EAE527-4445-4E85-B8AD-92FB9D91C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BC4D68-7F1C-4086-AFDA-0486EBE8C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52541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66125-855F-48E5-8F37-2610EF5F5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32936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dirty="0">
                <a:solidFill>
                  <a:srgbClr val="000099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Syntax for inspecting an object (PHP 8.0 and later)</a:t>
            </a:r>
            <a:br>
              <a:rPr lang="en-US" sz="36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0BA46A-486C-4251-A99F-DDAD926DACD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i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$object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::class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 the name of the class of an object instance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get_class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($trumpet);   // Product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class_name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$trumpet::class;       // Product 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822120-A5A4-479A-B6B4-3AF2BDB74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800CFF-453F-40F7-8C43-4C3A1412D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82513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990BC-D3AD-44D4-8641-0DAC5E162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for inspecting an object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11B09D-E722-49E5-B812-BA750197FD7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introspection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Reflection https://www.php.net/manual/en/intro.reflection.php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B7B9D6-5636-4902-BE06-DAE3E6130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E3CECD-C317-41D7-B023-A203AB173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91593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2BD4C-6EBC-4048-9E4D-98E896740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superclass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5A5C9E-D37E-42F8-B0A6-7676A0EF13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15284"/>
            <a:ext cx="75438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Person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$phone, $email;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__construct(private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private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($value)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$value;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getLastName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setLastName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($value)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$value;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getPhone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 return $this-&gt;phone;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setPhone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($value)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$this-&gt;phone = $value;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getEmail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 return $this-&gt;email;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setEmail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($value)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$this-&gt;email = $value; 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A5B04-8413-4534-83BA-C63127881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FCC9E8-009F-4820-A757-4596DF021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744506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7BEC8-B115-4CFA-9861-5EA8DAD15B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subclass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055FB8-1894-47B7-AE1D-74D7E01F0B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Employee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extends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Person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__construct(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$first, $last,      // pass to superclass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private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ssn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      // promoted subclass property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private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hireDate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 // promoted subclass property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// Finish initialization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parent::__construct($first, $last);</a:t>
            </a:r>
            <a:endParaRPr lang="en-US" sz="1600" b="1" dirty="0">
              <a:effectLst/>
              <a:latin typeface="Courier New" panose="02070309020205020404" pitchFamily="49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getSSN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 return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ssn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setSSN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($value)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ssn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$value;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getHireDate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hireDate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setHireDate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($value)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hireDate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$value; 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B44F968-6D36-4902-BD69-7C93633EF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A3CACA-6903-4E57-84B3-634EA6C2D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75242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0EF39F-6F69-4280-9BAC-E9DD5E296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uses the subclass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CBBADF-5064-4609-A724-2745EE3874A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$emp = new Employee(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'John', 'Doe', '999-14-3456', '8-25-1996');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$emp-&gt;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setPhone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('919-555-4321');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Inherited from Person class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12C1DC-FED0-4C75-9FE7-87212F6DF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DF32EE-6B4B-4FF4-B795-927FF286E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810991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9ADCB-7B44-495B-ABDF-C61416C1E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related to inheritance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E5235E-DEBD-4ADB-84C5-E7A17CA02D4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inheritance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inherit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subclass, derived class, child class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superclass, base class, parent class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extend a superclass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override a method of a superclass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D0EE06-6B9E-475A-B0D1-04C730810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AFD3EC-0692-4897-A932-2F13117F0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213459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F645C69-873D-4B98-B699-59ADDEEC8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the access modifiers work</a:t>
            </a:r>
            <a:endParaRPr lang="en-US" dirty="0"/>
          </a:p>
        </p:txBody>
      </p:sp>
      <p:graphicFrame>
        <p:nvGraphicFramePr>
          <p:cNvPr id="8" name="Table Placeholder 7">
            <a:extLst>
              <a:ext uri="{FF2B5EF4-FFF2-40B4-BE49-F238E27FC236}">
                <a16:creationId xmlns:a16="http://schemas.microsoft.com/office/drawing/2014/main" id="{BCE0038D-785E-4F63-BB0A-4F803C9EC5DC}"/>
              </a:ext>
            </a:extLst>
          </p:cNvPr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2974350655"/>
              </p:ext>
            </p:extLst>
          </p:nvPr>
        </p:nvGraphicFramePr>
        <p:xfrm>
          <a:off x="882203" y="1143000"/>
          <a:ext cx="7315200" cy="1578776"/>
        </p:xfrm>
        <a:graphic>
          <a:graphicData uri="http://schemas.openxmlformats.org/drawingml/2006/table">
            <a:tbl>
              <a:tblPr firstRow="1"/>
              <a:tblGrid>
                <a:gridCol w="1359661">
                  <a:extLst>
                    <a:ext uri="{9D8B030D-6E8A-4147-A177-3AD203B41FA5}">
                      <a16:colId xmlns:a16="http://schemas.microsoft.com/office/drawing/2014/main" val="1496520096"/>
                    </a:ext>
                  </a:extLst>
                </a:gridCol>
                <a:gridCol w="2921585">
                  <a:extLst>
                    <a:ext uri="{9D8B030D-6E8A-4147-A177-3AD203B41FA5}">
                      <a16:colId xmlns:a16="http://schemas.microsoft.com/office/drawing/2014/main" val="2827231993"/>
                    </a:ext>
                  </a:extLst>
                </a:gridCol>
                <a:gridCol w="3033954">
                  <a:extLst>
                    <a:ext uri="{9D8B030D-6E8A-4147-A177-3AD203B41FA5}">
                      <a16:colId xmlns:a16="http://schemas.microsoft.com/office/drawing/2014/main" val="3816803921"/>
                    </a:ext>
                  </a:extLst>
                </a:gridCol>
              </a:tblGrid>
              <a:tr h="389545"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Modifier</a:t>
                      </a:r>
                    </a:p>
                  </a:txBody>
                  <a:tcPr marL="67421" marR="67421" marT="44947" marB="4494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Access outside class?</a:t>
                      </a:r>
                    </a:p>
                  </a:txBody>
                  <a:tcPr marL="67421" marR="67421" marT="44947" marB="44947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1828800" algn="l"/>
                          <a:tab pos="457200" algn="l"/>
                        </a:tabLst>
                      </a:pPr>
                      <a:r>
                        <a:rPr lang="en-US" sz="2000" b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Access from subclass?</a:t>
                      </a:r>
                    </a:p>
                  </a:txBody>
                  <a:tcPr marL="67421" marR="67421" marT="44947" marB="44947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D87B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681154"/>
                  </a:ext>
                </a:extLst>
              </a:tr>
              <a:tr h="38954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public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21" marR="67421" marT="44947" marB="4494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1247775" algn="ctr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	    Yes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21" marR="67421" marT="44947" marB="4494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1262063" algn="ctr"/>
                          <a:tab pos="25146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	   Yes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21" marR="67421" marT="44947" marB="44947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492120"/>
                  </a:ext>
                </a:extLst>
              </a:tr>
              <a:tr h="38954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protected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21" marR="67421" marT="44947" marB="4494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1196975" algn="l"/>
                          <a:tab pos="1262063" algn="ctr"/>
                          <a:tab pos="25146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	     No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21" marR="67421" marT="44947" marB="4494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800100" algn="l"/>
                          <a:tab pos="2514600" algn="l"/>
                          <a:tab pos="1247775" algn="ctr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	   Yes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21" marR="67421" marT="44947" marB="44947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746974"/>
                  </a:ext>
                </a:extLst>
              </a:tr>
              <a:tr h="389545"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457200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ourier New" panose="02070309020205020404" pitchFamily="49" charset="0"/>
                          <a:ea typeface="Times New Roman" panose="02020603050405020304" pitchFamily="18" charset="0"/>
                        </a:rPr>
                        <a:t>private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21" marR="67421" marT="44947" marB="44947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1262063" algn="ctr"/>
                          <a:tab pos="2057400" algn="l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	   No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21" marR="67421" marT="44947" marB="44947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600"/>
                        </a:spcBef>
                        <a:spcAft>
                          <a:spcPts val="900"/>
                        </a:spcAft>
                        <a:tabLst>
                          <a:tab pos="914400" algn="l"/>
                          <a:tab pos="2057400" algn="l"/>
                          <a:tab pos="1247775" algn="ctr"/>
                        </a:tabLst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	  No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7421" marR="67421" marT="44947" marB="44947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C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4035270"/>
                  </a:ext>
                </a:extLst>
              </a:tr>
            </a:tbl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E25A1B-ADCD-444A-AC3E-0576814A9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0AB772-3ED6-4E1A-8433-A5672B0A9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60719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3E999-0C1A-46B1-9A27-8A0D2C05A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superclass with protected access modifiers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F5C6AF-64C5-4DEA-A50D-B6A805A989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6200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Person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$phone, $email;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__construct(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protected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protected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{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get and set methods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subclass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Employee extends Person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constructor and get and set methods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This method uses the protected properties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from the Person class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getFullName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. ', ' .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D1173E-255C-463C-8847-5CDBDF1C9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08F3D6-5AC9-46EC-A0B8-61F10C5FB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88374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FB50B-CE78-40E3-A8A6-15C6DDE8D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abstract class with an abstract method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432A7C-B11F-4BBC-AF0A-4100D4915C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Person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$phone, $email;  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constructor and get and set methods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An abstract method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abstract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getFullName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271FDA-6FEF-4BE6-8CBB-672622422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7AFE5AC-FF35-42AE-9A77-9C2EF6DA2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69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9930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C5B42-3153-4B3E-A609-7B1C35911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Product class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708719-25C3-4B01-8F0B-7A2DBEB1A33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15284"/>
            <a:ext cx="73914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setID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(int $value)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$this-&gt;id = $value;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$this-&gt;code;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setCode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$value)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$this-&gt;code = $value;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$this-&gt;name;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(string $value)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$this-&gt;name = $value;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99AA94-4705-4289-8CF7-6E01BF085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5BEEEA-5A30-463A-A3C1-B3258F32F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9337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1DDD8-CCD4-4D03-AC0A-15685AE4D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Implementing an abstract class (part 1)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AAE6B6-D7E1-4786-9B0C-112DBA27AD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Customer extends Person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private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cardNumber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cardType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__construct(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$first, $last, $phone, $email)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setPhone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($phone);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setEmail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($email);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parent::__construct($first, $last);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getCardNumber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cardNumber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setCardNumber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($value)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cardNumber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$value;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getCardType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cardType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  }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setCardType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($value)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cardType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$value; 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1068F4-EE01-47FF-B934-963989DBF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79A867-149C-4F6D-B583-75888E3DA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449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57396-BCED-41C8-A1A9-8771854FB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Implementing an abstract class (part 2)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1322B1-7867-469E-AF50-DA44D8FE2D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Concrete implementation of the abstract method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getFullName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. ' ' .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getLastName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88979E-1FEF-4AAC-A4B3-601D40420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B72DA4-E48B-4616-8113-778F168F4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627372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5E5635E-F085-462B-9B1E-6763F35C8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attempts to create an object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the abstract class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19AFEB8-4623-4F26-926E-DAFF4B12DD8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$customer = new Person('John', 'Doe');   // Fatal error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Code that creates and uses an object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 the concrete class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$customer = new Customer(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'John', 'Doe', '919-555-4321', 'jdoe@example.com');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echo '&lt;p&gt;' . $customer-&gt;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getFullName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. '&lt;/p&gt;';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AF884C-9C3D-4603-8D9A-9D7A79E1C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87E93F-2D50-41E9-A86E-65F586005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72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3360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FF056E-A21E-4990-B077-AAAC8E7E0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related to abstract classes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DD0717-5C88-49C9-8881-387D750057C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abstract class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abstract method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concrete class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EC5209-2BED-40CE-A966-95023421C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A42F27-7F79-4252-9607-6826E0C2B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73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931696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B78E9-A9DA-4BF9-B5E9-18E69DC22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class with a final method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D5C39B-4BC1-47D3-86EC-19A259E8BA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Person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Other properties and methods not shown here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subclass that tries to override the final method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Employee extends Person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Other properties and methods not shown here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Attempt to override a final method - fatal error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ucwords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BCC3F0-EAE6-48E0-BCBD-50780C5A2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32C834-F517-4428-B4A4-AB06980D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74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1079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5F822-79D4-4014-A5FA-3992311F93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final class that can’t be inherited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71E7FB-35BC-4090-903E-2B0D6853FC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class Employee extends Person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Properties and methods for class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class that attempts to inherit the final class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// Causes fatal error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PartTime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extends Employee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Properties and methods for class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449FBA-2BE7-4DE8-BCE2-54AA7C1E3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2427B9-BDE4-45DF-BE5C-168766882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75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103564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760FD-0946-4420-8FB0-02BF63A8B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class with a final constant (PHP 8.1 and later)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F50669-18B6-4074-939B-3B28F3E4FF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66800"/>
            <a:ext cx="7543800" cy="4876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Person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Other properties and methods not shown here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final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public const SPECIES = 'Homo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sapien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';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subclass that attempts to override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final constant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Employee extends Person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Other properties and methods not shown here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Attempt to override a final constant - fatal error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const SPECIES = 'Robot';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A546AA-5BC0-4380-AFCE-1E621219E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90B428-295E-47BC-8D13-FC0628083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76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2389101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FF45E-9D67-442F-8B5A-AEFD223DB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syntax for an interface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2E8EB1-754A-4524-8C21-B98B4CB2E1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interface 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interfaceName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const 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constantName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constantValue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methodName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1600" b="1" i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parameterList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interface with one method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interface Showable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show();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interface with one constant and one method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interface Testable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const NAME = "Testable";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test($value1);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E12F01-5082-4AC1-BFB4-F4891AA01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702A3B-6FC0-42ED-8C0C-19ED46C5F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77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23637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82D5891-EA14-4B1A-B63B-9AF04BB8B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class that inherits a class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implements an interface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FB87B5F-62CF-48A3-B71A-400FFE82FC7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Employee extends Person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implements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Showable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// Implement the Showable interface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show() {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echo 'First Name: ' .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getFirstName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. '&lt;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echo 'Last Name: ' .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getLastName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. '&lt;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&gt;';</a:t>
            </a:r>
          </a:p>
          <a:p>
            <a:pPr marL="347345" marR="0">
              <a:spcBef>
                <a:spcPts val="0"/>
              </a:spcBef>
              <a:spcAft>
                <a:spcPts val="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class declaration that implements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two interfaces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 Customer extends Person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implements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Showable, Testable {...}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7B8F98-F571-49D9-9728-FE3A4208D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305858-C376-48AF-B2FB-E3BF022BB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844387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47061B3-91A9-4B20-8B27-DC744F43D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5989"/>
            <a:ext cx="7315200" cy="738664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that accepts any object </a:t>
            </a:r>
            <a:b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implements the Showable interface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760E844-BF69-4D74-85AC-06C4FF8CBA8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463040"/>
            <a:ext cx="7543800" cy="4495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display(</a:t>
            </a:r>
            <a:r>
              <a:rPr lang="en-US" sz="1600" b="1" dirty="0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Showable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$object) {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$object-&gt;show();</a:t>
            </a:r>
            <a:b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BCF457-4758-4F92-ADAF-4C01811BF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88FCA6-F509-49A2-8928-9906C773A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79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602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7129E-4446-423A-BD0F-854E463E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Product class (part 3)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682C0-DBB9-45E7-9FB7-BA4811AA4E4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15284"/>
            <a:ext cx="73914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$this-&gt;price;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getPriceFormatted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formatted_price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number_format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($this-&gt;price, 2);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formatted_price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(float $value)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$this-&gt;price = $value;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getDiscountPercent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discount_percent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30;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discount_percent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7C6066-D948-4665-92B5-CB98F02D4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5F7D44-4443-4032-A200-A09EEA143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08260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73E5A-B13F-4C4A-A10E-FDA3DA9DE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32936"/>
            <a:ext cx="7315200" cy="738664"/>
          </a:xfrm>
        </p:spPr>
        <p:txBody>
          <a:bodyPr/>
          <a:lstStyle/>
          <a:p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function with an intersection type parameter (PHP 8.1 and later)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98E76B-0884-4890-8A4D-DE29A7B597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524000"/>
            <a:ext cx="7543800" cy="4495800"/>
          </a:xfrm>
        </p:spPr>
        <p:txBody>
          <a:bodyPr/>
          <a:lstStyle/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run_test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effectLst/>
                <a:highlight>
                  <a:srgbClr val="FFFF00"/>
                </a:highlight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Showable&amp;Testable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$object) {...}</a:t>
            </a:r>
          </a:p>
          <a:p>
            <a:pPr marR="0">
              <a:spcBef>
                <a:spcPts val="900"/>
              </a:spcBef>
              <a:spcAft>
                <a:spcPts val="600"/>
              </a:spcAft>
              <a:tabLst>
                <a:tab pos="1371600" algn="l"/>
                <a:tab pos="2743200" algn="l"/>
              </a:tabLst>
            </a:pPr>
            <a:r>
              <a:rPr lang="en-US" sz="24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Error if the argument doesn’t implement </a:t>
            </a:r>
            <a:br>
              <a:rPr lang="en-US" sz="24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b="1" spc="-10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interfaces </a:t>
            </a:r>
          </a:p>
          <a:p>
            <a:pPr marL="347345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TypeError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Argument #1 must be of type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Showable&amp;Testable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Employee given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A8A4FB-3CE0-46F5-A417-04C4F3E65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413D48-9848-4F51-A615-3F7C6FB71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80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653450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3E159-9E2F-42A4-8864-24A0D7698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150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Key terms related to interfaces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909B71-CADC-4F16-852B-2B7BAD44F76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interface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implementing an interface</a:t>
            </a:r>
          </a:p>
          <a:p>
            <a:pPr marL="342900" marR="274320" lvl="0" indent="-342900">
              <a:spcBef>
                <a:spcPts val="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n-US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intersection type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1A2886-AD39-461F-8A4C-64BE374F0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6C6688-23ED-41C4-BB10-EE4D2A090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81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2171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51C6F-6975-4399-96B1-EC5F776A5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24989"/>
            <a:ext cx="7315200" cy="369332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600"/>
              </a:spcAft>
              <a:tabLst>
                <a:tab pos="1371600" algn="l"/>
              </a:tabLst>
            </a:pPr>
            <a:r>
              <a:rPr lang="en-US" sz="2400" b="1" dirty="0">
                <a:solidFill>
                  <a:srgbClr val="00009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Product class (part 4)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684086-5382-430F-A88D-D6AA0335C3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015284"/>
            <a:ext cx="7391400" cy="48768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getDiscountAmount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discount_percent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getDiscountPercent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/ 100;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discount_amount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$this-&gt;price *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discount_percent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discount_amount_r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round($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discount_amount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discount_amount_f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number_format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discount_amount_r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discount_amount_f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public function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getDiscountPrice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 {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$this-&gt;price - $this-&gt;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getDiscountAmount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discount_price_f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number_format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($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discount_price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2);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return $</a:t>
            </a:r>
            <a:r>
              <a:rPr lang="en-US" sz="1600" b="1" dirty="0" err="1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discount_price_f</a:t>
            </a: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6515100" algn="l"/>
              </a:tabLst>
            </a:pPr>
            <a:r>
              <a:rPr lang="en-US" sz="1600" b="1" dirty="0">
                <a:effectLst/>
                <a:latin typeface="Courier New" panose="020703090202050204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}</a:t>
            </a:r>
            <a:endParaRPr lang="en-US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7F91DD-518D-4A40-B632-2251BF0A7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0EF54F-B48D-4865-8174-55F24C079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>
              <a:defRPr/>
            </a:pPr>
            <a:endParaRPr lang="en-US" sz="1400">
              <a:latin typeface="Times New Roman"/>
            </a:endParaRPr>
          </a:p>
          <a:p>
            <a:pPr>
              <a:defRPr/>
            </a:pPr>
            <a:r>
              <a:rPr lang="en-US">
                <a:solidFill>
                  <a:schemeClr val="bg1"/>
                </a:solidFill>
              </a:rPr>
              <a:t>C14, Slide </a:t>
            </a:r>
            <a:fld id="{BF5C1183-B085-4070-A402-C03A3F977D3D}" type="slidenum">
              <a:rPr lang="en-US" smtClean="0">
                <a:solidFill>
                  <a:schemeClr val="bg1"/>
                </a:solidFill>
              </a:rPr>
              <a:pPr>
                <a:defRPr/>
              </a:p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526233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slides_with_titles_logo">
  <a:themeElements>
    <a:clrScheme name="Master 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aster 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slide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slide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MA accessible slides - new format.potx" id="{559EF3C0-4B4D-4009-8932-B7E9BB24B956}" vid="{207E6EB6-5B63-4C91-9F06-4D6B6B3F1B0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MMA accessible slides - new format</Template>
  <TotalTime>1951</TotalTime>
  <Words>6566</Words>
  <Application>Microsoft Office PowerPoint</Application>
  <PresentationFormat>On-screen Show (4:3)</PresentationFormat>
  <Paragraphs>1109</Paragraphs>
  <Slides>81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81</vt:i4>
      </vt:variant>
    </vt:vector>
  </HeadingPairs>
  <TitlesOfParts>
    <vt:vector size="88" baseType="lpstr">
      <vt:lpstr>Arial</vt:lpstr>
      <vt:lpstr>Arial Narrow</vt:lpstr>
      <vt:lpstr>Courier New</vt:lpstr>
      <vt:lpstr>Symbol</vt:lpstr>
      <vt:lpstr>Times New Roman</vt:lpstr>
      <vt:lpstr>Verdana</vt:lpstr>
      <vt:lpstr>Master slides_with_titles_logo</vt:lpstr>
      <vt:lpstr>Murach’s PHP and MySQL (4th Edition)</vt:lpstr>
      <vt:lpstr>Applied objectives</vt:lpstr>
      <vt:lpstr>Knowledge objectives</vt:lpstr>
      <vt:lpstr>The Category class</vt:lpstr>
      <vt:lpstr>Key terms related to object-oriented programming</vt:lpstr>
      <vt:lpstr>The Product class (part 1)</vt:lpstr>
      <vt:lpstr>The Product class (part 2)</vt:lpstr>
      <vt:lpstr>The Product class (part 3)</vt:lpstr>
      <vt:lpstr>The Product class (part 4)</vt:lpstr>
      <vt:lpstr>The Product class (part 5)</vt:lpstr>
      <vt:lpstr>The syntax for coding a property</vt:lpstr>
      <vt:lpstr>A public property with a default value</vt:lpstr>
      <vt:lpstr>A read-only property (PHP 8.1 and later)</vt:lpstr>
      <vt:lpstr>Key terms related to properties</vt:lpstr>
      <vt:lpstr>The syntax for coding a constructor method</vt:lpstr>
      <vt:lpstr>How to code a destructor method</vt:lpstr>
      <vt:lpstr>Key terms related to constructors and destructors</vt:lpstr>
      <vt:lpstr>How to use constructor property promotion</vt:lpstr>
      <vt:lpstr>How to use constructor property promotion  with default values</vt:lpstr>
      <vt:lpstr>How to code a read-only property  with constructor property promotion</vt:lpstr>
      <vt:lpstr>The syntax for coding a method</vt:lpstr>
      <vt:lpstr>A private method</vt:lpstr>
      <vt:lpstr>A method that accesses a property  of the current object</vt:lpstr>
      <vt:lpstr>The syntax for creating an object</vt:lpstr>
      <vt:lpstr>The syntax for setting a public property value</vt:lpstr>
      <vt:lpstr>The syntax for calling an object’s methods</vt:lpstr>
      <vt:lpstr>Key terms for creating and using objects</vt:lpstr>
      <vt:lpstr>The syntax for coding a class constant</vt:lpstr>
      <vt:lpstr>A class with three class constants</vt:lpstr>
      <vt:lpstr>Code that uses the constant outside the class</vt:lpstr>
      <vt:lpstr>A class with a private static property  and a public static method</vt:lpstr>
      <vt:lpstr>How to use a public static method  from outside the class</vt:lpstr>
      <vt:lpstr>Key terms related to class definitions</vt:lpstr>
      <vt:lpstr>A pure enum with three cases</vt:lpstr>
      <vt:lpstr>A class with a property of the enum type</vt:lpstr>
      <vt:lpstr>A backed enum with string values</vt:lpstr>
      <vt:lpstr>Key terms related to enums</vt:lpstr>
      <vt:lpstr>The Product List page</vt:lpstr>
      <vt:lpstr>The Add Product page</vt:lpstr>
      <vt:lpstr>The database.php file (part 1)</vt:lpstr>
      <vt:lpstr>The database.php file (part 2)</vt:lpstr>
      <vt:lpstr>The product_db.php file (part 1)</vt:lpstr>
      <vt:lpstr>The product_db.php file (part 2)</vt:lpstr>
      <vt:lpstr>The product_db.php file (part 3)</vt:lpstr>
      <vt:lpstr>The product_db.php file (part 4)</vt:lpstr>
      <vt:lpstr>The index.php file (part 1)</vt:lpstr>
      <vt:lpstr>The index.php file (part 2)</vt:lpstr>
      <vt:lpstr>The index.php file (part 3)</vt:lpstr>
      <vt:lpstr>The product_list.php file (part 1)</vt:lpstr>
      <vt:lpstr>The product_list.php file (part 2)</vt:lpstr>
      <vt:lpstr>The product_list.php file (part 3)</vt:lpstr>
      <vt:lpstr>The syntax for looping  through an object’s properties</vt:lpstr>
      <vt:lpstr>An Employee class</vt:lpstr>
      <vt:lpstr>An Employee object with four properties</vt:lpstr>
      <vt:lpstr>The syntax for cloning an object</vt:lpstr>
      <vt:lpstr>Create a clone of an object</vt:lpstr>
      <vt:lpstr>Using the == operator  to compare objects</vt:lpstr>
      <vt:lpstr>Key terms related to cloning objects</vt:lpstr>
      <vt:lpstr>Functions for inspecting an object</vt:lpstr>
      <vt:lpstr>Determine if an object is an instance of a class</vt:lpstr>
      <vt:lpstr>Syntax for inspecting an object (PHP 8.0 and later) </vt:lpstr>
      <vt:lpstr>Key terms for inspecting an object</vt:lpstr>
      <vt:lpstr>A superclass</vt:lpstr>
      <vt:lpstr>A subclass</vt:lpstr>
      <vt:lpstr>Code that uses the subclass</vt:lpstr>
      <vt:lpstr>Key terms related to inheritance</vt:lpstr>
      <vt:lpstr>How the access modifiers work</vt:lpstr>
      <vt:lpstr>A superclass with protected access modifiers</vt:lpstr>
      <vt:lpstr>An abstract class with an abstract method</vt:lpstr>
      <vt:lpstr>Implementing an abstract class (part 1)</vt:lpstr>
      <vt:lpstr>Implementing an abstract class (part 2)</vt:lpstr>
      <vt:lpstr>Code that attempts to create an object  from the abstract class</vt:lpstr>
      <vt:lpstr>Key terms related to abstract classes</vt:lpstr>
      <vt:lpstr>A class with a final method</vt:lpstr>
      <vt:lpstr>A final class that can’t be inherited</vt:lpstr>
      <vt:lpstr>A class with a final constant (PHP 8.1 and later)</vt:lpstr>
      <vt:lpstr>The syntax for an interface</vt:lpstr>
      <vt:lpstr>A class that inherits a class  and implements an interface</vt:lpstr>
      <vt:lpstr>A function that accepts any object  that implements the Showable interface</vt:lpstr>
      <vt:lpstr>A function with an intersection type parameter (PHP 8.1 and later)</vt:lpstr>
      <vt:lpstr>Key terms related to interfaces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Murach’s PHP and MySQL (4th Edition)</dc:title>
  <dc:creator>Anne Boehm</dc:creator>
  <cp:lastModifiedBy>Jim Gerland</cp:lastModifiedBy>
  <cp:revision>79</cp:revision>
  <cp:lastPrinted>2016-01-14T23:03:16Z</cp:lastPrinted>
  <dcterms:created xsi:type="dcterms:W3CDTF">2022-04-04T18:14:02Z</dcterms:created>
  <dcterms:modified xsi:type="dcterms:W3CDTF">2024-10-03T14:02:09Z</dcterms:modified>
</cp:coreProperties>
</file>